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1" r:id="rId5"/>
    <p:sldId id="258" r:id="rId6"/>
    <p:sldId id="268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9" r:id="rId15"/>
    <p:sldId id="270" r:id="rId16"/>
    <p:sldId id="271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1911AA-F829-4349-913F-053FA028352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717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428BD-82B6-40CB-977B-5C15B751B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62027-F201-42C4-A220-454B739420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6359A10-D432-4053-A3DD-40C3B6AF9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F5E93-A758-4C8E-AA84-62643B658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C4F54-04AB-49CA-8702-563EE7E130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DAF77-D86E-4DB5-8F13-316C4564B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FF5BD-93C9-4A42-9AC5-715FD296D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2C206-B207-4D4F-BB82-0405D69D29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BCD60-3749-452D-9F05-872ADE76F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6242E-9E71-4052-8DC8-1412256515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8BB21-72DE-47B1-ADE3-769B6C2EA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5E1DBB4-D6AB-4510-B053-CFDF33C1DE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wmf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://www.google.com/imgres?imgurl=http://images.quickblogcast.com/86326-75470/denial.png&amp;imgrefurl=http://www.thebanquets.com/zic.php?q%3Ddenial-definition%26page%3D2&amp;usg=__t7HICRANUc9KDOSs9EUMtdP_-NE=&amp;h=333&amp;w=320&amp;sz=126&amp;hl=en&amp;start=10&amp;sig2=xaeJ6BmME5p5FAiS9KwX0Q&amp;zoom=1&amp;itbs=1&amp;tbnid=LITp_h-Ea76wQM:&amp;tbnh=119&amp;tbnw=114&amp;prev=/images?q%3Ddenial%26hl%3Den%26safe%3Dactive%26gbv%3D2%26tbs%3Disch:1&amp;ei=luxuTZj6K8O78ga2yfT4D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Psychological Response to Injury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Cont…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752600"/>
            <a:ext cx="4724400" cy="4114800"/>
          </a:xfrm>
        </p:spPr>
        <p:txBody>
          <a:bodyPr/>
          <a:lstStyle/>
          <a:p>
            <a:r>
              <a:rPr lang="en-US" dirty="0" smtClean="0"/>
              <a:t>Denial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nability to accept the injury as having occurred and accepting limitations imposed by the injury.</a:t>
            </a:r>
          </a:p>
          <a:p>
            <a:pPr lvl="1"/>
            <a:r>
              <a:rPr lang="en-US" sz="2400" dirty="0"/>
              <a:t>Desire or feeling that injured body part doesn’t belong to the athlete’s body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24578" name="Picture 2" descr="http://matchbin-assets.s3.amazonaws.com/public/sites/508/assets/46H2_Athletic_Training_Week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59080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Cont…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6934200" cy="2362200"/>
          </a:xfrm>
        </p:spPr>
        <p:txBody>
          <a:bodyPr/>
          <a:lstStyle/>
          <a:p>
            <a:r>
              <a:rPr lang="en-US" dirty="0" smtClean="0"/>
              <a:t>Depression</a:t>
            </a:r>
          </a:p>
          <a:p>
            <a:pPr lvl="1"/>
            <a:r>
              <a:rPr lang="en-US" dirty="0" smtClean="0"/>
              <a:t>The emotional state of being overwhelmingly sad about a situation or circumstance.</a:t>
            </a:r>
          </a:p>
          <a:p>
            <a:pPr lvl="1"/>
            <a:endParaRPr lang="en-US" dirty="0"/>
          </a:p>
        </p:txBody>
      </p:sp>
      <p:pic>
        <p:nvPicPr>
          <p:cNvPr id="27652" name="Picture 4" descr="http://3.bp.blogspot.com/_tOwzt7j3vcU/THQLBE4o0CI/AAAAAAAAAAU/ltsPa0hJqJQ/s1600/depressed_athle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974835"/>
            <a:ext cx="3650950" cy="2730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certain order that these physiological behaviors follow</a:t>
            </a:r>
          </a:p>
          <a:p>
            <a:endParaRPr lang="en-US" dirty="0"/>
          </a:p>
          <a:p>
            <a:r>
              <a:rPr lang="en-US" dirty="0" smtClean="0"/>
              <a:t>What order would you put them in?</a:t>
            </a:r>
          </a:p>
          <a:p>
            <a:endParaRPr lang="en-US" dirty="0"/>
          </a:p>
          <a:p>
            <a:r>
              <a:rPr lang="en-US" dirty="0" smtClean="0"/>
              <a:t>You have 2 min to work with a partner.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“I’ll be alright, it doesn’t hurt that bad. I think I’ll be able to play next week.”</a:t>
            </a:r>
          </a:p>
          <a:p>
            <a:endParaRPr lang="en-US" dirty="0" smtClean="0"/>
          </a:p>
          <a:p>
            <a:r>
              <a:rPr lang="en-US" dirty="0" smtClean="0"/>
              <a:t>Denial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“Leave me alone, </a:t>
            </a:r>
            <a:r>
              <a:rPr lang="en-US" dirty="0" smtClean="0"/>
              <a:t>I’m fine on my own</a:t>
            </a:r>
            <a:r>
              <a:rPr lang="en-US" dirty="0" smtClean="0"/>
              <a:t>!”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Alienation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“This is OUTRAGEOUS!  I don’t need this injury now.  Playoffs are in two weeks!”</a:t>
            </a:r>
          </a:p>
          <a:p>
            <a:endParaRPr lang="en-US" dirty="0"/>
          </a:p>
          <a:p>
            <a:r>
              <a:rPr lang="en-US" dirty="0" smtClean="0"/>
              <a:t>Anger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“Can I just play this next game.  It’s against our rivals.  I promise I’ll do rehab 3 times a day for the next month!”</a:t>
            </a:r>
          </a:p>
          <a:p>
            <a:endParaRPr lang="en-US" dirty="0"/>
          </a:p>
          <a:p>
            <a:r>
              <a:rPr lang="en-US" dirty="0" smtClean="0"/>
              <a:t>Bargaining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should I come in to the training room for therapy and rehab? What’s the use? My season is over, anyway!”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Depression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willing to do whatever it takes to help my injury heal.”</a:t>
            </a:r>
          </a:p>
          <a:p>
            <a:endParaRPr lang="en-US" dirty="0"/>
          </a:p>
          <a:p>
            <a:r>
              <a:rPr lang="en-US" dirty="0" smtClean="0"/>
              <a:t>Acceptance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 small sheet of paper:</a:t>
            </a:r>
          </a:p>
          <a:p>
            <a:pPr lvl="1"/>
            <a:r>
              <a:rPr lang="en-US" dirty="0" smtClean="0"/>
              <a:t>Write what “psychological injury” means to you.</a:t>
            </a:r>
          </a:p>
          <a:p>
            <a:pPr lvl="1"/>
            <a:r>
              <a:rPr lang="en-US" dirty="0" smtClean="0"/>
              <a:t>List the stages of psychological behavior </a:t>
            </a:r>
            <a:r>
              <a:rPr lang="en-US" b="1" dirty="0" smtClean="0"/>
              <a:t>IN ORDER.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 ever been injured, how did you MENTALLY react?</a:t>
            </a:r>
          </a:p>
          <a:p>
            <a:pPr lvl="1"/>
            <a:r>
              <a:rPr lang="en-US" dirty="0" smtClean="0"/>
              <a:t>Were you Sad, Angry, Upset?</a:t>
            </a:r>
          </a:p>
          <a:p>
            <a:r>
              <a:rPr lang="en-US" dirty="0" smtClean="0"/>
              <a:t>Did your feelings change as you progressed through the injury?</a:t>
            </a:r>
          </a:p>
          <a:p>
            <a:pPr lvl="1"/>
            <a:r>
              <a:rPr lang="en-US" dirty="0" smtClean="0"/>
              <a:t>Did you start to accept it?  Work hard to return?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263" indent="0">
              <a:buNone/>
            </a:pPr>
            <a:r>
              <a:rPr lang="en-US" dirty="0" smtClean="0"/>
              <a:t>1. Identify individual reaction to injury.</a:t>
            </a:r>
          </a:p>
          <a:p>
            <a:pPr marL="68263" indent="0">
              <a:buNone/>
            </a:pPr>
            <a:r>
              <a:rPr lang="en-US" dirty="0" smtClean="0"/>
              <a:t>2. List individual response to injury.</a:t>
            </a:r>
          </a:p>
          <a:p>
            <a:pPr marL="68263" indent="0">
              <a:buNone/>
            </a:pPr>
            <a:r>
              <a:rPr lang="en-US" dirty="0" smtClean="0"/>
              <a:t>3. Recognize individual response to injury.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Psychological</a:t>
            </a:r>
            <a:r>
              <a:rPr lang="en-US" dirty="0" smtClean="0"/>
              <a:t>:  Relating to the mind.</a:t>
            </a:r>
            <a:endParaRPr lang="en-US" dirty="0"/>
          </a:p>
        </p:txBody>
      </p:sp>
      <p:pic>
        <p:nvPicPr>
          <p:cNvPr id="11266" name="Picture 2" descr="http://www.buzzle.com/img/articleImages/4167-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90800"/>
            <a:ext cx="2763230" cy="318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 descr="http://rlv.zcache.com/alienated_card-p137239643869002818q0yk_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429000"/>
            <a:ext cx="1676400" cy="16764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381000"/>
            <a:ext cx="7158037" cy="976313"/>
          </a:xfrm>
        </p:spPr>
        <p:txBody>
          <a:bodyPr/>
          <a:lstStyle/>
          <a:p>
            <a:r>
              <a:rPr lang="en-US" dirty="0" smtClean="0"/>
              <a:t>Mind’s reaction </a:t>
            </a:r>
            <a:r>
              <a:rPr lang="en-US" dirty="0"/>
              <a:t>to Injury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3754438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dirty="0"/>
              <a:t>Psychological </a:t>
            </a:r>
            <a:r>
              <a:rPr lang="en-US" sz="2400" b="1" u="sng" dirty="0" smtClean="0"/>
              <a:t>Stages</a:t>
            </a:r>
            <a:r>
              <a:rPr lang="en-US" sz="2400" dirty="0" smtClean="0"/>
              <a:t>       </a:t>
            </a: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*In Alphabetical Order*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Acceptance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Alienation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Anger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Bargaining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Denial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Depression</a:t>
            </a:r>
            <a:endParaRPr lang="en-US" sz="2000" dirty="0"/>
          </a:p>
        </p:txBody>
      </p:sp>
      <p:pic>
        <p:nvPicPr>
          <p:cNvPr id="4100" name="Picture 4" descr="MC900196538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28975" y="5105400"/>
            <a:ext cx="1382713" cy="1593850"/>
          </a:xfrm>
        </p:spPr>
      </p:pic>
      <p:pic>
        <p:nvPicPr>
          <p:cNvPr id="4101" name="Picture 5" descr="ANd9GcQxvIVPmKotiGfFJVZn-WerHVw3TIn2vDAu9W0XcjiLuepIiSXArdgcEQ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5105400"/>
            <a:ext cx="1460500" cy="1524000"/>
          </a:xfrm>
          <a:prstGeom prst="rect">
            <a:avLst/>
          </a:prstGeom>
          <a:noFill/>
        </p:spPr>
      </p:pic>
      <p:pic>
        <p:nvPicPr>
          <p:cNvPr id="4102" name="Picture 6" descr="untitled4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400" y="1524000"/>
            <a:ext cx="1828800" cy="1706563"/>
          </a:xfrm>
          <a:prstGeom prst="rect">
            <a:avLst/>
          </a:prstGeom>
          <a:noFill/>
        </p:spPr>
      </p:pic>
      <p:pic>
        <p:nvPicPr>
          <p:cNvPr id="4103" name="Picture 7" descr="Depression And Diabetes - Symptom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1600200"/>
            <a:ext cx="1752600" cy="1752600"/>
          </a:xfrm>
          <a:prstGeom prst="rect">
            <a:avLst/>
          </a:prstGeom>
          <a:noFill/>
        </p:spPr>
      </p:pic>
      <p:pic>
        <p:nvPicPr>
          <p:cNvPr id="4104" name="Picture 8" descr="acceptance_vs_setting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34200" y="44958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define them!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953000" cy="4114800"/>
          </a:xfrm>
        </p:spPr>
        <p:txBody>
          <a:bodyPr/>
          <a:lstStyle/>
          <a:p>
            <a:r>
              <a:rPr lang="en-US" dirty="0" smtClean="0"/>
              <a:t>Acceptance</a:t>
            </a:r>
          </a:p>
          <a:p>
            <a:pPr lvl="1"/>
            <a:r>
              <a:rPr lang="en-US" dirty="0" smtClean="0"/>
              <a:t>The injured athletes’ willingness to deal with the injury and the limitations imposed by it.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28674" name="Picture 2" descr="http://images.morris.com/images/lubbock/mdControlled/cms/2008/04/28/2730864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514600"/>
            <a:ext cx="31496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Cont…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981200"/>
            <a:ext cx="5257800" cy="4114800"/>
          </a:xfrm>
        </p:spPr>
        <p:txBody>
          <a:bodyPr/>
          <a:lstStyle/>
          <a:p>
            <a:r>
              <a:rPr lang="en-US" dirty="0" smtClean="0"/>
              <a:t>Alienation</a:t>
            </a:r>
          </a:p>
          <a:p>
            <a:pPr lvl="1"/>
            <a:r>
              <a:rPr lang="en-US" dirty="0" smtClean="0"/>
              <a:t>Separation or isolation from your teammates, friends, &amp; support system</a:t>
            </a:r>
          </a:p>
          <a:p>
            <a:pPr lvl="1"/>
            <a:r>
              <a:rPr lang="en-US" dirty="0" smtClean="0"/>
              <a:t>Feeling the need to “handle things on your own”</a:t>
            </a:r>
          </a:p>
        </p:txBody>
      </p:sp>
      <p:pic>
        <p:nvPicPr>
          <p:cNvPr id="23556" name="Picture 4" descr="http://www.unigo.com/uploadedImages/Guide/Athletic_Scholarships/AthleteFootballonBen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286000"/>
            <a:ext cx="29718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cont…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981200"/>
            <a:ext cx="4953000" cy="4114800"/>
          </a:xfrm>
        </p:spPr>
        <p:txBody>
          <a:bodyPr/>
          <a:lstStyle/>
          <a:p>
            <a:r>
              <a:rPr lang="en-US" dirty="0" smtClean="0"/>
              <a:t>Anger</a:t>
            </a:r>
          </a:p>
          <a:p>
            <a:pPr lvl="1"/>
            <a:r>
              <a:rPr lang="en-US" dirty="0" smtClean="0"/>
              <a:t>The athlete’s emotion of being sad or upset that the injury occurred</a:t>
            </a:r>
            <a:endParaRPr lang="en-US" dirty="0"/>
          </a:p>
        </p:txBody>
      </p:sp>
      <p:pic>
        <p:nvPicPr>
          <p:cNvPr id="5" name="Picture 2" descr="C:\Users\tnicolosi\AppData\Local\Microsoft\Windows\Temporary Internet Files\Content.IE5\2D7HK40V\MC9000487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590800"/>
            <a:ext cx="27432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cont…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6019800" cy="4114800"/>
          </a:xfrm>
        </p:spPr>
        <p:txBody>
          <a:bodyPr/>
          <a:lstStyle/>
          <a:p>
            <a:r>
              <a:rPr lang="en-US" dirty="0" smtClean="0"/>
              <a:t>Bargaining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thlete attempting to persuade those in charge that he/she can safely participate in some activity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ven though they are unable to do so!!</a:t>
            </a:r>
          </a:p>
          <a:p>
            <a:endParaRPr lang="en-US" dirty="0"/>
          </a:p>
        </p:txBody>
      </p:sp>
      <p:pic>
        <p:nvPicPr>
          <p:cNvPr id="5" name="Picture 4" descr="C:\Users\tnicolosi\AppData\Local\Microsoft\Windows\Temporary Internet Files\Content.IE5\2D7HK40V\MC9004324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819400"/>
            <a:ext cx="16700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377</TotalTime>
  <Words>433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Axis</vt:lpstr>
      <vt:lpstr>Psychological Response to Injury</vt:lpstr>
      <vt:lpstr>Intro</vt:lpstr>
      <vt:lpstr>Objectives</vt:lpstr>
      <vt:lpstr>Terminology</vt:lpstr>
      <vt:lpstr>Mind’s reaction to Injury</vt:lpstr>
      <vt:lpstr>Let’s define them!</vt:lpstr>
      <vt:lpstr>Terminology Cont…</vt:lpstr>
      <vt:lpstr>Terminology cont…</vt:lpstr>
      <vt:lpstr>Terminology cont… </vt:lpstr>
      <vt:lpstr>Terminology Cont…</vt:lpstr>
      <vt:lpstr>Terminology Cont…</vt:lpstr>
      <vt:lpstr>Ordering</vt:lpstr>
      <vt:lpstr>Identify the behavior</vt:lpstr>
      <vt:lpstr>Identify the behavior</vt:lpstr>
      <vt:lpstr>Identify the behavior</vt:lpstr>
      <vt:lpstr>Identify the behavior</vt:lpstr>
      <vt:lpstr>Identify the behavior</vt:lpstr>
      <vt:lpstr>Identify the behavior</vt:lpstr>
      <vt:lpstr>Exit Card</vt:lpstr>
    </vt:vector>
  </TitlesOfParts>
  <Company>Amphitheater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Grief</dc:title>
  <dc:creator>jroche</dc:creator>
  <cp:lastModifiedBy>Windows User</cp:lastModifiedBy>
  <cp:revision>19</cp:revision>
  <dcterms:created xsi:type="dcterms:W3CDTF">2011-03-03T18:59:27Z</dcterms:created>
  <dcterms:modified xsi:type="dcterms:W3CDTF">2018-08-22T21:19:38Z</dcterms:modified>
</cp:coreProperties>
</file>